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28"/>
    <a:srgbClr val="4549B7"/>
    <a:srgbClr val="19499D"/>
    <a:srgbClr val="1A4A9B"/>
    <a:srgbClr val="26387F"/>
    <a:srgbClr val="2A60A7"/>
    <a:srgbClr val="303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6"/>
    <p:restoredTop sz="94629"/>
  </p:normalViewPr>
  <p:slideViewPr>
    <p:cSldViewPr snapToGrid="0" snapToObjects="1">
      <p:cViewPr varScale="1">
        <p:scale>
          <a:sx n="176" d="100"/>
          <a:sy n="176" d="100"/>
        </p:scale>
        <p:origin x="14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5" d="100"/>
          <a:sy n="165" d="100"/>
        </p:scale>
        <p:origin x="64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F575B-3F06-B44E-954B-A38008021E64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EC7D-3A09-CF42-B844-78FB0A6D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C7CB4-2AB8-FB48-ABAF-209AF81546F5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40011-DE22-1C49-A650-740C1222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40011-DE22-1C49-A650-740C1222B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7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E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730"/>
            <a:ext cx="8229600" cy="494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8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8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2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9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1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9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FE39A7-72CD-E449-A3DD-D7FD6928EDE1}" type="datetimeFigureOut">
              <a:rPr lang="en-US" smtClean="0"/>
              <a:t>2/27/21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75B9-C7D0-4841-9B6E-702AA8E89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3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77A184-5CB4-AA42-BDDB-FE1CED69930B}"/>
              </a:ext>
            </a:extLst>
          </p:cNvPr>
          <p:cNvSpPr/>
          <p:nvPr userDrawn="1"/>
        </p:nvSpPr>
        <p:spPr>
          <a:xfrm>
            <a:off x="0" y="6516806"/>
            <a:ext cx="9144000" cy="341194"/>
          </a:xfrm>
          <a:prstGeom prst="rect">
            <a:avLst/>
          </a:prstGeom>
          <a:solidFill>
            <a:srgbClr val="4549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79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027655" y="6553489"/>
            <a:ext cx="4020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Decimate Dengue: The Pre-Summit Webinars (3</a:t>
            </a:r>
            <a:r>
              <a:rPr lang="en-SG" sz="1100" b="1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SG" sz="11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Webinar Series)</a:t>
            </a:r>
            <a:endParaRPr lang="en-SG" sz="1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5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7E28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DA1-5F85-A643-A6B6-FA87C2A01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714" y="5229242"/>
            <a:ext cx="8490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sz="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convenors</a:t>
            </a:r>
            <a:r>
              <a:rPr lang="en-US" sz="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840E8C-5B30-5B48-BC0D-158E50880CCC}"/>
              </a:ext>
            </a:extLst>
          </p:cNvPr>
          <p:cNvSpPr txBox="1"/>
          <p:nvPr/>
        </p:nvSpPr>
        <p:spPr>
          <a:xfrm>
            <a:off x="453585" y="386132"/>
            <a:ext cx="5753370" cy="30777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SG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Decimate Dengue: The Pre-Summit Webinars (3</a:t>
            </a:r>
            <a:r>
              <a:rPr lang="en-SG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SG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 Series)</a:t>
            </a:r>
            <a:endParaRPr lang="en-S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11270B-358A-7941-8C86-E7BE9B8C22F5}"/>
              </a:ext>
            </a:extLst>
          </p:cNvPr>
          <p:cNvSpPr txBox="1"/>
          <p:nvPr/>
        </p:nvSpPr>
        <p:spPr>
          <a:xfrm>
            <a:off x="781712" y="387319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24, 2021</a:t>
            </a:r>
            <a:endParaRPr lang="en-S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950A7-47F3-F24A-AB22-C386975F57FD}"/>
              </a:ext>
            </a:extLst>
          </p:cNvPr>
          <p:cNvSpPr txBox="1"/>
          <p:nvPr/>
        </p:nvSpPr>
        <p:spPr>
          <a:xfrm>
            <a:off x="332650" y="927443"/>
            <a:ext cx="5094291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40"/>
              </a:lnSpc>
            </a:pPr>
            <a:r>
              <a:rPr lang="en-SG" sz="4200" b="1" spc="-100" dirty="0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THE COVID-19 PANDEMIC </a:t>
            </a:r>
            <a:r>
              <a:rPr lang="en-SG" sz="4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GLOBAL DENGUE SITUATION</a:t>
            </a:r>
            <a:endParaRPr lang="en-SG" sz="4200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41BF46-A1EF-CF4D-AE15-9B05DA0FCA6B}"/>
              </a:ext>
            </a:extLst>
          </p:cNvPr>
          <p:cNvGrpSpPr/>
          <p:nvPr/>
        </p:nvGrpSpPr>
        <p:grpSpPr>
          <a:xfrm>
            <a:off x="1200801" y="5094634"/>
            <a:ext cx="4166503" cy="430821"/>
            <a:chOff x="4752526" y="4944099"/>
            <a:chExt cx="3739529" cy="386671"/>
          </a:xfrm>
        </p:grpSpPr>
        <p:pic>
          <p:nvPicPr>
            <p:cNvPr id="14" name="Picture 13" descr="ADVA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526" y="4967014"/>
              <a:ext cx="865762" cy="340839"/>
            </a:xfrm>
            <a:prstGeom prst="rect">
              <a:avLst/>
            </a:prstGeom>
          </p:spPr>
        </p:pic>
        <p:pic>
          <p:nvPicPr>
            <p:cNvPr id="15" name="Picture 14" descr="GDAClogoPMSC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461" y="4992517"/>
              <a:ext cx="788561" cy="298226"/>
            </a:xfrm>
            <a:prstGeom prst="rect">
              <a:avLst/>
            </a:prstGeom>
          </p:spPr>
        </p:pic>
        <p:pic>
          <p:nvPicPr>
            <p:cNvPr id="17" name="Picture 16" descr="FM-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540" y="4944099"/>
              <a:ext cx="386669" cy="38667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74" y="4944099"/>
              <a:ext cx="386669" cy="386670"/>
            </a:xfrm>
            <a:prstGeom prst="rect">
              <a:avLst/>
            </a:prstGeom>
          </p:spPr>
        </p:pic>
        <p:pic>
          <p:nvPicPr>
            <p:cNvPr id="9" name="Picture 8" descr="Diagram, schematic&#10;&#10;Description automatically generated">
              <a:extLst>
                <a:ext uri="{FF2B5EF4-FFF2-40B4-BE49-F238E27FC236}">
                  <a16:creationId xmlns:a16="http://schemas.microsoft.com/office/drawing/2014/main" id="{5B47C17B-EE91-894C-BDAD-369353C7C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0119" y="4944100"/>
              <a:ext cx="801936" cy="386670"/>
            </a:xfrm>
            <a:prstGeom prst="rect">
              <a:avLst/>
            </a:prstGeom>
          </p:spPr>
        </p:pic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25CF0C7-EAF7-ED44-90AF-BC06FB985D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890" t="24783" r="17549" b="25731"/>
          <a:stretch/>
        </p:blipFill>
        <p:spPr>
          <a:xfrm>
            <a:off x="1200801" y="5711493"/>
            <a:ext cx="978337" cy="421821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AD5DB78-338D-F243-B882-F1752CF6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0791" y="5751708"/>
            <a:ext cx="1003618" cy="3567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3826A5-2006-4141-AE54-D842C9AAF9A2}"/>
              </a:ext>
            </a:extLst>
          </p:cNvPr>
          <p:cNvSpPr txBox="1"/>
          <p:nvPr/>
        </p:nvSpPr>
        <p:spPr>
          <a:xfrm>
            <a:off x="4317716" y="5711493"/>
            <a:ext cx="19612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700" i="1" dirty="0">
                <a:latin typeface="Arial" panose="020B0604020202020204" pitchFamily="34" charset="0"/>
                <a:cs typeface="Arial" panose="020B0604020202020204" pitchFamily="34" charset="0"/>
              </a:rPr>
              <a:t>Supported with unrestricted educational grants from Takeda Pharmaceutical Co Ltd. and </a:t>
            </a:r>
            <a:r>
              <a:rPr lang="en-SG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Fondation</a:t>
            </a:r>
            <a:r>
              <a:rPr lang="en-SG" sz="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700" i="1" dirty="0" err="1">
                <a:latin typeface="Arial" panose="020B0604020202020204" pitchFamily="34" charset="0"/>
                <a:cs typeface="Arial" panose="020B0604020202020204" pitchFamily="34" charset="0"/>
              </a:rPr>
              <a:t>Merieux</a:t>
            </a:r>
            <a:r>
              <a:rPr lang="en-SG" sz="7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SG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BF62DB-9833-5A48-B6A9-A44A3AACF76F}"/>
              </a:ext>
            </a:extLst>
          </p:cNvPr>
          <p:cNvSpPr txBox="1"/>
          <p:nvPr/>
        </p:nvSpPr>
        <p:spPr>
          <a:xfrm>
            <a:off x="2480314" y="5823824"/>
            <a:ext cx="8490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42EE6E8-BD7B-FA49-96C9-1A289BB8D7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585" y="3890068"/>
            <a:ext cx="294997" cy="7273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8AE4F2-BCB0-2248-8D8C-CABC94406224}"/>
              </a:ext>
            </a:extLst>
          </p:cNvPr>
          <p:cNvSpPr txBox="1"/>
          <p:nvPr/>
        </p:nvSpPr>
        <p:spPr>
          <a:xfrm>
            <a:off x="781712" y="427210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8pm – 9.30pm (SGT)</a:t>
            </a:r>
            <a:endParaRPr lang="en-S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0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0DA2-1AE2-DA49-881F-6CA00134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Discussion points: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13812-B4A9-8046-B9CC-1A2720740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Has dengue cases gone up or down?</a:t>
            </a:r>
          </a:p>
          <a:p>
            <a:r>
              <a:rPr lang="en-SG" dirty="0"/>
              <a:t>How has the pandemic affect efforts on vector control, education, studies and vaccination hesitancy</a:t>
            </a:r>
          </a:p>
        </p:txBody>
      </p:sp>
    </p:spTree>
    <p:extLst>
      <p:ext uri="{BB962C8B-B14F-4D97-AF65-F5344CB8AC3E}">
        <p14:creationId xmlns:p14="http://schemas.microsoft.com/office/powerpoint/2010/main" val="366340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63C4-3230-4D47-A640-218F1F2F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79311"/>
          </a:xfrm>
        </p:spPr>
        <p:txBody>
          <a:bodyPr anchor="ctr">
            <a:normAutofit/>
          </a:bodyPr>
          <a:lstStyle/>
          <a:p>
            <a:r>
              <a:rPr lang="en-SG" dirty="0"/>
              <a:t>Speakers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DBFC4-638A-E740-97BB-C74D53BD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73490" y="4322902"/>
            <a:ext cx="1841500" cy="184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245B85-3D21-F64E-880B-2577B4BA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322902"/>
            <a:ext cx="1841500" cy="184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1CC4A-B4E7-1947-BB35-6B4B9A2AB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73490" y="1448706"/>
            <a:ext cx="1841500" cy="184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488A85-FFD9-094D-9B1A-C28A7894E5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1448706"/>
            <a:ext cx="1841500" cy="184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55E94D-51D8-3E49-B6E9-1A64E3B94761}"/>
              </a:ext>
            </a:extLst>
          </p:cNvPr>
          <p:cNvSpPr txBox="1"/>
          <p:nvPr/>
        </p:nvSpPr>
        <p:spPr>
          <a:xfrm>
            <a:off x="457200" y="1047438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b="1" dirty="0">
                <a:solidFill>
                  <a:srgbClr val="454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CO-CHAIRPERSON:</a:t>
            </a:r>
            <a:endParaRPr lang="en-SG" sz="1400" dirty="0">
              <a:solidFill>
                <a:srgbClr val="454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D09BB0-10B4-2446-9ED6-DBC78E07A901}"/>
              </a:ext>
            </a:extLst>
          </p:cNvPr>
          <p:cNvSpPr txBox="1"/>
          <p:nvPr/>
        </p:nvSpPr>
        <p:spPr>
          <a:xfrm>
            <a:off x="457200" y="3943891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b="1" dirty="0">
                <a:solidFill>
                  <a:srgbClr val="454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SPEAKERS: </a:t>
            </a:r>
            <a:endParaRPr lang="en-SG" sz="1400" dirty="0">
              <a:solidFill>
                <a:srgbClr val="454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2B6D10-88AE-FF43-BC2B-0DDE4977B98D}"/>
              </a:ext>
            </a:extLst>
          </p:cNvPr>
          <p:cNvSpPr txBox="1"/>
          <p:nvPr/>
        </p:nvSpPr>
        <p:spPr>
          <a:xfrm>
            <a:off x="2358683" y="1841862"/>
            <a:ext cx="2137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</a:t>
            </a:r>
            <a:r>
              <a:rPr lang="en-SG" sz="1600" b="1" dirty="0" err="1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Zulkifli</a:t>
            </a:r>
            <a:r>
              <a:rPr lang="en-SG" sz="1600" b="1" dirty="0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Ismail</a:t>
            </a:r>
            <a:endParaRPr lang="en-SG" sz="1600" dirty="0">
              <a:solidFill>
                <a:srgbClr val="FF7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Clinical Professor,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KPJ Healthcare University College,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1455C8-05C8-E348-A8A2-F1DE68D2C58C}"/>
              </a:ext>
            </a:extLst>
          </p:cNvPr>
          <p:cNvSpPr txBox="1"/>
          <p:nvPr/>
        </p:nvSpPr>
        <p:spPr>
          <a:xfrm>
            <a:off x="6560457" y="1649939"/>
            <a:ext cx="25109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Duane J </a:t>
            </a:r>
            <a:r>
              <a:rPr lang="en-SG" sz="1600" b="1" dirty="0" err="1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Gubler</a:t>
            </a:r>
            <a:endParaRPr lang="en-SG" sz="1600" dirty="0">
              <a:solidFill>
                <a:srgbClr val="FF7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Professor and Founding Director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Signature Research Programme in Emerging Infectious Disease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Duke-NUS Graduate Medical School,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B81DAB-AD56-D148-98EA-CE80AC3BECC7}"/>
              </a:ext>
            </a:extLst>
          </p:cNvPr>
          <p:cNvSpPr txBox="1"/>
          <p:nvPr/>
        </p:nvSpPr>
        <p:spPr>
          <a:xfrm>
            <a:off x="2358683" y="4696911"/>
            <a:ext cx="2111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Ng Lee Ching</a:t>
            </a:r>
            <a:endParaRPr lang="en-SG" sz="1600" dirty="0">
              <a:solidFill>
                <a:srgbClr val="FF7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Director, National Environment Agency’s Environmental Health Institute, Singapore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2DE977-7ABF-CD41-A8AD-F1811D4A1C73}"/>
              </a:ext>
            </a:extLst>
          </p:cNvPr>
          <p:cNvSpPr txBox="1"/>
          <p:nvPr/>
        </p:nvSpPr>
        <p:spPr>
          <a:xfrm>
            <a:off x="6560457" y="4689654"/>
            <a:ext cx="22061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SG" sz="1600" b="1" dirty="0" err="1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Hasitha</a:t>
            </a:r>
            <a:r>
              <a:rPr lang="en-SG" sz="1600" b="1" dirty="0">
                <a:solidFill>
                  <a:srgbClr val="FF7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Tissera</a:t>
            </a:r>
            <a:endParaRPr lang="en-SG" sz="1600" dirty="0">
              <a:solidFill>
                <a:srgbClr val="FF7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Specialist Medical Epidemiologist, 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Ministry of Health, Sri Lanka</a:t>
            </a:r>
            <a:endParaRPr lang="en-SG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9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144</Words>
  <Application>Microsoft Macintosh PowerPoint</Application>
  <PresentationFormat>On-screen Show (4:3)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Discussion points:</vt:lpstr>
      <vt:lpstr>Speakers</vt:lpstr>
    </vt:vector>
  </TitlesOfParts>
  <Company>Ping Healthcare Pte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</dc:creator>
  <cp:lastModifiedBy>user0072</cp:lastModifiedBy>
  <cp:revision>30</cp:revision>
  <dcterms:created xsi:type="dcterms:W3CDTF">2017-01-23T07:18:56Z</dcterms:created>
  <dcterms:modified xsi:type="dcterms:W3CDTF">2021-02-27T03:07:15Z</dcterms:modified>
</cp:coreProperties>
</file>